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cbaf6dc897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cbaf6dc897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cbaf6dc897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cbaf6dc897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cbaf6dc897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cbaf6dc897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cbaf6dc897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cbaf6dc897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cbaf6dc897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cbaf6dc897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cbaf6dc897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cbaf6dc897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cbaf6dc897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cbaf6dc897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cbaf6dc897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cbaf6dc897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cbaf6dc897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cbaf6dc897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caf7b2bab9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caf7b2bab9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docs.microsoft.com/en-us/bingmaps/articles/bing-maps-tile-system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jpg"/><Relationship Id="rId4" Type="http://schemas.openxmlformats.org/officeDocument/2006/relationships/image" Target="../media/image4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jpg"/><Relationship Id="rId4" Type="http://schemas.openxmlformats.org/officeDocument/2006/relationships/image" Target="../media/image10.jpg"/><Relationship Id="rId5" Type="http://schemas.openxmlformats.org/officeDocument/2006/relationships/image" Target="../media/image9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jpg"/><Relationship Id="rId4" Type="http://schemas.openxmlformats.org/officeDocument/2006/relationships/image" Target="../media/image5.jpg"/><Relationship Id="rId5" Type="http://schemas.openxmlformats.org/officeDocument/2006/relationships/image" Target="../media/image3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Aerial/Satellite Imagery Retrieval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317845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Vincent Tran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A20396585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130" name="Google Shape;130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Bing Map Tile System allows us to convert lat/long coordinates into tile quadrant keys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Quadrant keys can be used to download specific tile images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</a:t>
            </a:r>
            <a:r>
              <a:rPr lang="en"/>
              <a:t>Bing Map Tile System allows us to find a pixel offset of where a lat/long coordinate is on a tile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This offset can help us crop the final stitched image to perfectly match the bounding box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136" name="Google Shape;136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Bing Maps Tile System Documentation</a:t>
            </a:r>
            <a:br>
              <a:rPr lang="en"/>
            </a:br>
            <a:r>
              <a:rPr lang="en" u="sng">
                <a:solidFill>
                  <a:schemeClr val="hlink"/>
                </a:solidFill>
                <a:hlinkClick r:id="rId3"/>
              </a:rPr>
              <a:t>https://docs.microsoft.com/en-us/bingmaps/articles/bing-maps-tile-system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task is to output an aerial/satellite image of an area given by a bounding box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inputs are two lat/long coordinates that represent the bounding box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 first lat/long is the top left corner of the bounding box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 second lat/long is the bottom right corner of the bounding box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output image needs to be the maximum resolution possible by the Bing Maps tile system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</a:t>
            </a:r>
            <a:endParaRPr/>
          </a:p>
        </p:txBody>
      </p:sp>
      <p:sp>
        <p:nvSpPr>
          <p:cNvPr id="67" name="Google Shape;67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Bing Maps Tile System uses the Mercator projection and divides the world map into 4 quadrants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At each additional level, each quadrant </a:t>
            </a:r>
            <a:r>
              <a:rPr lang="en"/>
              <a:t>divides</a:t>
            </a:r>
            <a:r>
              <a:rPr lang="en"/>
              <a:t> into 4 additional quadrants</a:t>
            </a:r>
            <a:endParaRPr/>
          </a:p>
        </p:txBody>
      </p:sp>
      <p:pic>
        <p:nvPicPr>
          <p:cNvPr id="68" name="Google Shape;6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0237" y="2399076"/>
            <a:ext cx="3703525" cy="216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</a:t>
            </a:r>
            <a:endParaRPr/>
          </a:p>
        </p:txBody>
      </p:sp>
      <p:sp>
        <p:nvSpPr>
          <p:cNvPr id="74" name="Google Shape;74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Each tile is 256 by 256 pixels, regardless of the level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For example, at level 3, the map is 8 by 8 tiles for a total of 2048 by 2048 pixels</a:t>
            </a:r>
            <a:endParaRPr/>
          </a:p>
        </p:txBody>
      </p:sp>
      <p:pic>
        <p:nvPicPr>
          <p:cNvPr id="75" name="Google Shape;7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4223" y="2081348"/>
            <a:ext cx="2895550" cy="2487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Approach</a:t>
            </a:r>
            <a:endParaRPr/>
          </a:p>
        </p:txBody>
      </p:sp>
      <p:sp>
        <p:nvSpPr>
          <p:cNvPr id="81" name="Google Shape;81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The first step is to convert each lat/long coordinate into the pixel position on the maximum resolution image map</a:t>
            </a:r>
            <a:br>
              <a:rPr lang="en" sz="1600"/>
            </a:b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The second step is to convert the pixel position into the tile position</a:t>
            </a:r>
            <a:br>
              <a:rPr lang="en" sz="1600"/>
            </a:b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The third step is to convert the tile position into a quadrant key</a:t>
            </a:r>
            <a:br>
              <a:rPr lang="en" sz="1600"/>
            </a:b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The fourth step is to download all images in the bounding box using its quadrant keys</a:t>
            </a:r>
            <a:br>
              <a:rPr lang="en" sz="1600"/>
            </a:b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The last step is to stitch all tile images into one image</a:t>
            </a:r>
            <a:endParaRPr sz="16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Approach</a:t>
            </a:r>
            <a:endParaRPr/>
          </a:p>
        </p:txBody>
      </p:sp>
      <p:sp>
        <p:nvSpPr>
          <p:cNvPr id="87" name="Google Shape;87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image from stitching all tiles together will be bigger than the bounding box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To crop the image to the correct bounding box, we can use the pixel position that was calculated earlier as an </a:t>
            </a:r>
            <a:r>
              <a:rPr lang="en"/>
              <a:t>offset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On the next slide is an example of the crop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 two red dots are the lat/long coordinates for the bounding box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 blue lines indicate different tiles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Approach</a:t>
            </a:r>
            <a:endParaRPr/>
          </a:p>
        </p:txBody>
      </p:sp>
      <p:pic>
        <p:nvPicPr>
          <p:cNvPr id="93" name="Google Shape;9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2550" y="1461975"/>
            <a:ext cx="2688703" cy="3421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5800" y="1569088"/>
            <a:ext cx="2330824" cy="3207747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9"/>
          <p:cNvSpPr txBox="1"/>
          <p:nvPr/>
        </p:nvSpPr>
        <p:spPr>
          <a:xfrm>
            <a:off x="2175700" y="1061775"/>
            <a:ext cx="168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Before Cropping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96" name="Google Shape;96;p19"/>
          <p:cNvSpPr txBox="1"/>
          <p:nvPr/>
        </p:nvSpPr>
        <p:spPr>
          <a:xfrm>
            <a:off x="5003550" y="1061775"/>
            <a:ext cx="193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After Cropping</a:t>
            </a:r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pic>
        <p:nvPicPr>
          <p:cNvPr id="102" name="Google Shape;10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3050" y="1504875"/>
            <a:ext cx="2132876" cy="2717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84898" y="1504874"/>
            <a:ext cx="1974225" cy="2716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18100" y="1504876"/>
            <a:ext cx="2255861" cy="2717004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20"/>
          <p:cNvSpPr txBox="1"/>
          <p:nvPr/>
        </p:nvSpPr>
        <p:spPr>
          <a:xfrm>
            <a:off x="1092888" y="1104675"/>
            <a:ext cx="2133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Buckingham Fountain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106" name="Google Shape;106;p20"/>
          <p:cNvSpPr txBox="1"/>
          <p:nvPr/>
        </p:nvSpPr>
        <p:spPr>
          <a:xfrm>
            <a:off x="3505500" y="1104675"/>
            <a:ext cx="2133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Cloud Gate (The Bean)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107" name="Google Shape;107;p20"/>
          <p:cNvSpPr txBox="1"/>
          <p:nvPr/>
        </p:nvSpPr>
        <p:spPr>
          <a:xfrm>
            <a:off x="5979513" y="1104675"/>
            <a:ext cx="2133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Soldier Field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108" name="Google Shape;108;p20"/>
          <p:cNvSpPr txBox="1"/>
          <p:nvPr/>
        </p:nvSpPr>
        <p:spPr>
          <a:xfrm>
            <a:off x="1141425" y="4221875"/>
            <a:ext cx="2036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41.8771</a:t>
            </a:r>
            <a:r>
              <a:rPr lang="en">
                <a:solidFill>
                  <a:schemeClr val="lt2"/>
                </a:solidFill>
              </a:rPr>
              <a:t>5</a:t>
            </a:r>
            <a:r>
              <a:rPr lang="en">
                <a:solidFill>
                  <a:schemeClr val="lt2"/>
                </a:solidFill>
              </a:rPr>
              <a:t>, -87.62041</a:t>
            </a:r>
            <a:endParaRPr>
              <a:solidFill>
                <a:schemeClr val="lt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41.87441, -87.61754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109" name="Google Shape;109;p20"/>
          <p:cNvSpPr txBox="1"/>
          <p:nvPr/>
        </p:nvSpPr>
        <p:spPr>
          <a:xfrm>
            <a:off x="3553950" y="4221875"/>
            <a:ext cx="2036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41.88429,</a:t>
            </a:r>
            <a:r>
              <a:rPr lang="en">
                <a:solidFill>
                  <a:schemeClr val="lt2"/>
                </a:solidFill>
              </a:rPr>
              <a:t> </a:t>
            </a:r>
            <a:r>
              <a:rPr lang="en">
                <a:solidFill>
                  <a:schemeClr val="lt2"/>
                </a:solidFill>
              </a:rPr>
              <a:t>-87.62421</a:t>
            </a:r>
            <a:endParaRPr>
              <a:solidFill>
                <a:schemeClr val="lt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41.88095,</a:t>
            </a:r>
            <a:r>
              <a:rPr lang="en">
                <a:solidFill>
                  <a:schemeClr val="lt2"/>
                </a:solidFill>
              </a:rPr>
              <a:t> </a:t>
            </a:r>
            <a:r>
              <a:rPr lang="en">
                <a:solidFill>
                  <a:schemeClr val="lt2"/>
                </a:solidFill>
              </a:rPr>
              <a:t>-87.62099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110" name="Google Shape;110;p20"/>
          <p:cNvSpPr txBox="1"/>
          <p:nvPr/>
        </p:nvSpPr>
        <p:spPr>
          <a:xfrm>
            <a:off x="6027975" y="4221875"/>
            <a:ext cx="2036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41.86386,</a:t>
            </a:r>
            <a:r>
              <a:rPr lang="en">
                <a:solidFill>
                  <a:schemeClr val="lt2"/>
                </a:solidFill>
              </a:rPr>
              <a:t> </a:t>
            </a:r>
            <a:r>
              <a:rPr lang="en">
                <a:solidFill>
                  <a:schemeClr val="lt2"/>
                </a:solidFill>
              </a:rPr>
              <a:t>-87.61861</a:t>
            </a:r>
            <a:endParaRPr>
              <a:solidFill>
                <a:schemeClr val="lt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41.86037,</a:t>
            </a:r>
            <a:r>
              <a:rPr lang="en">
                <a:solidFill>
                  <a:schemeClr val="lt2"/>
                </a:solidFill>
              </a:rPr>
              <a:t> </a:t>
            </a:r>
            <a:r>
              <a:rPr lang="en">
                <a:solidFill>
                  <a:schemeClr val="lt2"/>
                </a:solidFill>
              </a:rPr>
              <a:t>-87.61472</a:t>
            </a:r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pic>
        <p:nvPicPr>
          <p:cNvPr id="116" name="Google Shape;11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475" y="1821675"/>
            <a:ext cx="2394976" cy="1812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43275" y="1821675"/>
            <a:ext cx="2234252" cy="18121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49175" y="1821675"/>
            <a:ext cx="2606365" cy="1812127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1"/>
          <p:cNvSpPr txBox="1"/>
          <p:nvPr/>
        </p:nvSpPr>
        <p:spPr>
          <a:xfrm>
            <a:off x="429763" y="1421475"/>
            <a:ext cx="246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Bahá'í House of Worship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120" name="Google Shape;120;p21"/>
          <p:cNvSpPr txBox="1"/>
          <p:nvPr/>
        </p:nvSpPr>
        <p:spPr>
          <a:xfrm>
            <a:off x="3505488" y="1421475"/>
            <a:ext cx="2133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Wrigley Field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121" name="Google Shape;121;p21"/>
          <p:cNvSpPr txBox="1"/>
          <p:nvPr/>
        </p:nvSpPr>
        <p:spPr>
          <a:xfrm>
            <a:off x="6493888" y="1421475"/>
            <a:ext cx="2133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White House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122" name="Google Shape;122;p21"/>
          <p:cNvSpPr txBox="1"/>
          <p:nvPr/>
        </p:nvSpPr>
        <p:spPr>
          <a:xfrm>
            <a:off x="645900" y="3633800"/>
            <a:ext cx="2036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42.07515</a:t>
            </a:r>
            <a:r>
              <a:rPr lang="en">
                <a:solidFill>
                  <a:schemeClr val="lt2"/>
                </a:solidFill>
              </a:rPr>
              <a:t>, </a:t>
            </a:r>
            <a:r>
              <a:rPr lang="en">
                <a:solidFill>
                  <a:schemeClr val="lt2"/>
                </a:solidFill>
              </a:rPr>
              <a:t>-87.68553</a:t>
            </a:r>
            <a:endParaRPr>
              <a:solidFill>
                <a:schemeClr val="lt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42.07379</a:t>
            </a:r>
            <a:r>
              <a:rPr lang="en">
                <a:solidFill>
                  <a:schemeClr val="lt2"/>
                </a:solidFill>
              </a:rPr>
              <a:t>, -87.68311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123" name="Google Shape;123;p21"/>
          <p:cNvSpPr txBox="1"/>
          <p:nvPr/>
        </p:nvSpPr>
        <p:spPr>
          <a:xfrm>
            <a:off x="3634313" y="3633800"/>
            <a:ext cx="2036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41.94910</a:t>
            </a:r>
            <a:r>
              <a:rPr lang="en">
                <a:solidFill>
                  <a:schemeClr val="lt2"/>
                </a:solidFill>
              </a:rPr>
              <a:t>, </a:t>
            </a:r>
            <a:r>
              <a:rPr lang="en">
                <a:solidFill>
                  <a:schemeClr val="lt2"/>
                </a:solidFill>
              </a:rPr>
              <a:t>-87.65732</a:t>
            </a:r>
            <a:endParaRPr>
              <a:solidFill>
                <a:schemeClr val="lt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41.94723</a:t>
            </a:r>
            <a:r>
              <a:rPr lang="en">
                <a:solidFill>
                  <a:schemeClr val="lt2"/>
                </a:solidFill>
              </a:rPr>
              <a:t>, </a:t>
            </a:r>
            <a:r>
              <a:rPr lang="en">
                <a:solidFill>
                  <a:schemeClr val="lt2"/>
                </a:solidFill>
              </a:rPr>
              <a:t>-87.65369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124" name="Google Shape;124;p21"/>
          <p:cNvSpPr txBox="1"/>
          <p:nvPr/>
        </p:nvSpPr>
        <p:spPr>
          <a:xfrm>
            <a:off x="6542350" y="3633800"/>
            <a:ext cx="2036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38.89872</a:t>
            </a:r>
            <a:r>
              <a:rPr lang="en">
                <a:solidFill>
                  <a:schemeClr val="lt2"/>
                </a:solidFill>
              </a:rPr>
              <a:t>, </a:t>
            </a:r>
            <a:r>
              <a:rPr lang="en">
                <a:solidFill>
                  <a:schemeClr val="lt2"/>
                </a:solidFill>
              </a:rPr>
              <a:t>-77.03937</a:t>
            </a:r>
            <a:endParaRPr>
              <a:solidFill>
                <a:schemeClr val="lt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38.89517</a:t>
            </a:r>
            <a:r>
              <a:rPr lang="en">
                <a:solidFill>
                  <a:schemeClr val="lt2"/>
                </a:solidFill>
              </a:rPr>
              <a:t>, </a:t>
            </a:r>
            <a:r>
              <a:rPr lang="en">
                <a:solidFill>
                  <a:schemeClr val="lt2"/>
                </a:solidFill>
              </a:rPr>
              <a:t>-77.03375</a:t>
            </a:r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